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1" r:id="rId31"/>
    <p:sldId id="292" r:id="rId32"/>
    <p:sldId id="284" r:id="rId33"/>
    <p:sldId id="293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wałko Rafał" initials="KR" lastIdx="1" clrIdx="0">
    <p:extLst>
      <p:ext uri="{19B8F6BF-5375-455C-9EA6-DF929625EA0E}">
        <p15:presenceInfo xmlns:p15="http://schemas.microsoft.com/office/powerpoint/2012/main" userId="e5070f7d94f81c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1A6D"/>
    <a:srgbClr val="FABCE4"/>
    <a:srgbClr val="F04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72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75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6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29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95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4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1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8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31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4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17B3-E446-4B44-BD88-E3C668F5562B}" type="datetimeFigureOut">
              <a:rPr lang="pl-PL" smtClean="0"/>
              <a:t>26.04.2021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34197F2-C28C-497C-A548-3297CF248E7F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5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50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79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69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1C949-7907-48BF-B448-CE306069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1" y="278423"/>
            <a:ext cx="8637073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rgbClr val="E61A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OFERTA MAGAZYNOWA- 24H</a:t>
            </a:r>
            <a:b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38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7DEF2D4-55D6-40F2-B1B2-B519036D1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2" y="1549138"/>
            <a:ext cx="6938964" cy="4591050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naszej ofercie magazynowej można znaleźć wiele wspaniałych propozycji lamp. Wszystkie dostępne są od ręki, można je kupić STACJONARNIE i zabrać do domu ciesząc się nową zdobyczą lub zamówić online, a my w ekspresowym tempie wyślemy produkt na wskazany adres! W prezentacji przedstawiono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WIELE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CIEKAWYCH propozycji dotyczących oferty magazynowej. resztę można znaleźć pod zakładką OFERTA MAGAZYNOWA- 24H.</a:t>
            </a:r>
          </a:p>
          <a:p>
            <a:endParaRPr lang="pl-PL" dirty="0"/>
          </a:p>
        </p:txBody>
      </p:sp>
      <p:pic>
        <p:nvPicPr>
          <p:cNvPr id="8" name="Grafika 7" descr="Żarówka">
            <a:extLst>
              <a:ext uri="{FF2B5EF4-FFF2-40B4-BE49-F238E27FC236}">
                <a16:creationId xmlns:a16="http://schemas.microsoft.com/office/drawing/2014/main" id="{D530717E-B981-4A7A-893A-8B4AE03C9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6183" y="1604544"/>
            <a:ext cx="4267200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7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4"/>
    </mc:Choice>
    <mc:Fallback>
      <p:transition spd="slow" advTm="2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96ACDA5-097B-448A-A38C-BC7C6A8A8F72}"/>
              </a:ext>
            </a:extLst>
          </p:cNvPr>
          <p:cNvSpPr txBox="1"/>
          <p:nvPr/>
        </p:nvSpPr>
        <p:spPr>
          <a:xfrm>
            <a:off x="419101" y="286435"/>
            <a:ext cx="10315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LAMPA WISZĄCA GEM P0389-03D-P7AC ZUMALINE </a:t>
            </a:r>
          </a:p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Nowoczesna CZARNA szklane, transparentne klosze i urocze kryształki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995B01-11FA-4DAA-9085-8206EF32A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91422"/>
            <a:ext cx="7963262" cy="436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981E6B5-4F88-448E-8909-8563BDBEE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9" y="1394728"/>
            <a:ext cx="4414837" cy="4414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4FEF20A-08F7-4AF8-A792-2EF871999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39" y="2038350"/>
            <a:ext cx="4533216" cy="453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13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0"/>
    </mc:Choice>
    <mc:Fallback>
      <p:transition spd="slow" advTm="1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E1E145-4956-4C83-BC1C-12209A8F2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9250"/>
            <a:ext cx="4295775" cy="572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A199BD-D97D-4A7B-B976-2C53B1476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1609724"/>
            <a:ext cx="3779044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3794711-7933-426F-B361-C1688B7D6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3" y="531812"/>
            <a:ext cx="4021931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87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"/>
    </mc:Choice>
    <mc:Fallback>
      <p:transition spd="slow" advTm="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9FF064C-A2AC-4500-87AB-7FF99DBA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620114"/>
            <a:ext cx="5136019" cy="513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BC4AA66-442D-4FF6-A440-93A02E70B443}"/>
              </a:ext>
            </a:extLst>
          </p:cNvPr>
          <p:cNvSpPr txBox="1"/>
          <p:nvPr/>
        </p:nvSpPr>
        <p:spPr>
          <a:xfrm>
            <a:off x="607556" y="235264"/>
            <a:ext cx="7460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LOUISE AZZARDO </a:t>
            </a:r>
            <a:r>
              <a:rPr lang="pl-PL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Lampa wisząca LOUISE 12 AZ3422 Lampa w stylu nowoczesnym o kolorze chromu LED</a:t>
            </a:r>
          </a:p>
          <a:p>
            <a:endParaRPr lang="pl-PL" sz="2400" b="0" i="0" dirty="0">
              <a:solidFill>
                <a:schemeClr val="accent6">
                  <a:lumMod val="75000"/>
                </a:schemeClr>
              </a:solidFill>
              <a:effectLst/>
              <a:latin typeface="Open Sans"/>
            </a:endParaRPr>
          </a:p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IDEALNA DO NOWOCZESNYCH WNĘTRZ O DUŻEJ WYSOKOŚCI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56D80D-7442-4839-8662-79F9AC92F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0" y="2009775"/>
            <a:ext cx="4925766" cy="461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08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3"/>
    </mc:Choice>
    <mc:Fallback>
      <p:transition spd="slow" advTm="9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C5CBAEC-C06D-4A0F-BC6A-6C8DFE283978}"/>
              </a:ext>
            </a:extLst>
          </p:cNvPr>
          <p:cNvSpPr txBox="1"/>
          <p:nvPr/>
        </p:nvSpPr>
        <p:spPr>
          <a:xfrm>
            <a:off x="542925" y="419785"/>
            <a:ext cx="1066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Lampa wisząca ALACOSMO Złota Lumina Deco LDP 6811-3 (GD)</a:t>
            </a:r>
            <a:endParaRPr lang="pl-PL" b="0" i="0" dirty="0">
              <a:solidFill>
                <a:schemeClr val="accent6">
                  <a:lumMod val="75000"/>
                </a:schemeClr>
              </a:solidFill>
              <a:effectLst/>
              <a:latin typeface="Open San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F77505-D12B-42FC-A8C7-C6B2F9631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048164"/>
            <a:ext cx="5672460" cy="546693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E4E089A-EB8D-49F8-AF2D-D74D4DC92AB5}"/>
              </a:ext>
            </a:extLst>
          </p:cNvPr>
          <p:cNvSpPr txBox="1"/>
          <p:nvPr/>
        </p:nvSpPr>
        <p:spPr>
          <a:xfrm>
            <a:off x="6477000" y="1133504"/>
            <a:ext cx="53149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i="0" dirty="0">
                <a:solidFill>
                  <a:schemeClr val="accent5">
                    <a:lumMod val="75000"/>
                  </a:schemeClr>
                </a:solidFill>
                <a:effectLst/>
                <a:latin typeface="Open Sans"/>
              </a:rPr>
              <a:t>Alacosmo to nowoczesna lampa wisząca, która jest wykonana z metalu </a:t>
            </a:r>
            <a:r>
              <a:rPr lang="pl-PL" sz="2000" dirty="0">
                <a:solidFill>
                  <a:schemeClr val="accent5">
                    <a:lumMod val="75000"/>
                  </a:schemeClr>
                </a:solidFill>
                <a:latin typeface="Open Sans"/>
              </a:rPr>
              <a:t>o wykończeniu pięknego złota i szkła. Składa się z trzech kloszy, które</a:t>
            </a:r>
            <a:r>
              <a:rPr lang="pl-PL" sz="2000" i="0" dirty="0">
                <a:solidFill>
                  <a:schemeClr val="accent5">
                    <a:lumMod val="75000"/>
                  </a:schemeClr>
                </a:solidFill>
                <a:effectLst/>
                <a:latin typeface="Open Sans"/>
              </a:rPr>
              <a:t> dzięki swojemu wykończeniu doskonale rozproszą światło zapewniając zjawiskowe efekty świetlne. </a:t>
            </a:r>
          </a:p>
          <a:p>
            <a:pPr algn="just"/>
            <a:r>
              <a:rPr lang="pl-PL" sz="2000" dirty="0">
                <a:solidFill>
                  <a:schemeClr val="accent5">
                    <a:lumMod val="75000"/>
                  </a:schemeClr>
                </a:solidFill>
                <a:latin typeface="Open Sans"/>
              </a:rPr>
              <a:t>To lampa idealna nad jadalniany stół, gdzie nie tylko oświetli przestrzeń, a z pewnością zwróci na siebie uwagę.</a:t>
            </a:r>
            <a:endParaRPr lang="pl-PL" sz="2800" dirty="0">
              <a:solidFill>
                <a:schemeClr val="accent5">
                  <a:lumMod val="75000"/>
                </a:schemeClr>
              </a:solidFill>
              <a:latin typeface="Open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40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6"/>
    </mc:Choice>
    <mc:Fallback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7F7525C-CD89-4A40-9397-A737FF9D3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43" y="280080"/>
            <a:ext cx="5819226" cy="629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8B84C8-7E41-4E87-BB9B-AD819EC64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0" y="280080"/>
            <a:ext cx="5290185" cy="629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38967D-1BDB-4C8F-BD6D-40C1CBA9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831" y="438150"/>
            <a:ext cx="3150734" cy="1581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21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0"/>
    </mc:Choice>
    <mc:Fallback>
      <p:transition spd="slow" advTm="16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771A22-9324-42B1-9BB9-300DB4CCE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3850"/>
            <a:ext cx="357187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3F49DCC-0B33-49C9-80A2-27198597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1695450"/>
            <a:ext cx="3729038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E8EAFD-34F6-4F2B-BB3F-348FBF721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3" y="323850"/>
            <a:ext cx="4057652" cy="541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49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"/>
    </mc:Choice>
    <mc:Fallback>
      <p:transition spd="slow" advTm="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93416C-097B-43A4-A2E4-FD884B0B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247775"/>
            <a:ext cx="6693098" cy="501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810DB40-4AA4-45B5-A9BA-00A2B8897818}"/>
              </a:ext>
            </a:extLst>
          </p:cNvPr>
          <p:cNvSpPr txBox="1"/>
          <p:nvPr/>
        </p:nvSpPr>
        <p:spPr>
          <a:xfrm>
            <a:off x="619125" y="1247775"/>
            <a:ext cx="43910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Lampa QUINCE to o</a:t>
            </a:r>
            <a:r>
              <a:rPr lang="pl-PL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/>
              </a:rPr>
              <a:t>krągły, szklany klosz w kolorze białym z ozdobnymi kryształkami w środku. Wykonana jest z metalu, szkła i tworzyw sztucznych w kolorze białym z chromowanymi elementami. Idealnie zaprezentuje się w salonie lub sypialni. Polecana również nad stół jadalniany. Ze środka kinkietu wyłaniają się kryształy, które przy włączonym świetle dają niesamowite efekty. Ta sama lampa może być także lampą sufitową.</a:t>
            </a:r>
          </a:p>
          <a:p>
            <a:pPr algn="l"/>
            <a:endParaRPr lang="pl-PL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496A5DE-E50A-4BA7-868A-ADCDDCBFA60E}"/>
              </a:ext>
            </a:extLst>
          </p:cNvPr>
          <p:cNvSpPr txBox="1"/>
          <p:nvPr/>
        </p:nvSpPr>
        <p:spPr>
          <a:xfrm>
            <a:off x="619125" y="472559"/>
            <a:ext cx="929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/>
              </a:rPr>
              <a:t>Lampa wisząca Quince 40 AZzardo LP1056-5 AZ0701 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69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2"/>
    </mc:Choice>
    <mc:Fallback>
      <p:transition spd="slow" advTm="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FD594E-77A3-4BDD-BB59-CBEE0D73C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339725"/>
            <a:ext cx="4438650" cy="591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338FB6B-14D4-41D0-9A14-71B7B3E55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66775"/>
            <a:ext cx="5391150" cy="539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38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"/>
    </mc:Choice>
    <mc:Fallback>
      <p:transition spd="slow" advTm="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54D1124-4036-4F3B-96A5-FE446E0A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362" y="3115817"/>
            <a:ext cx="3338702" cy="333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F5FCEB6-8E45-4D31-A39B-FF0FC80389FC}"/>
              </a:ext>
            </a:extLst>
          </p:cNvPr>
          <p:cNvSpPr txBox="1"/>
          <p:nvPr/>
        </p:nvSpPr>
        <p:spPr>
          <a:xfrm>
            <a:off x="3008998" y="790797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accent2">
                    <a:lumMod val="75000"/>
                  </a:schemeClr>
                </a:solidFill>
              </a:rPr>
              <a:t>LAMPY SUFITOWE I OPRAWY NATYNKOWE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D79CDC-9C2B-4B68-895F-72CCDCD4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998" y="2485339"/>
            <a:ext cx="5637227" cy="410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AFCBBA7-FD11-46B2-9C4C-3922D379D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4" y="2981324"/>
            <a:ext cx="2827342" cy="360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3D5C9A-6EE4-4EB7-AEBC-080A5437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7" y="411157"/>
            <a:ext cx="2741616" cy="274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F9295B-081F-414B-A897-2FA72BE94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62" y="108821"/>
            <a:ext cx="3195499" cy="308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3"/>
    </mc:Choice>
    <mc:Fallback>
      <p:transition spd="slow" advTm="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F1F8AC-9281-4F07-8150-7E909B4B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11" y="1533525"/>
            <a:ext cx="6623171" cy="48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89C5B47-C237-4AD8-B29C-F1E8E7DE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8" y="2952750"/>
            <a:ext cx="4060627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6B52C26-6962-44E7-9E87-8E093443F248}"/>
              </a:ext>
            </a:extLst>
          </p:cNvPr>
          <p:cNvSpPr txBox="1"/>
          <p:nvPr/>
        </p:nvSpPr>
        <p:spPr>
          <a:xfrm>
            <a:off x="671068" y="380998"/>
            <a:ext cx="40606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/>
              </a:rPr>
              <a:t>Plafon VIVIANE 6390 Nowodvorski </a:t>
            </a:r>
          </a:p>
          <a:p>
            <a:pPr algn="just"/>
            <a:r>
              <a:rPr lang="pl-PL" sz="2000" b="0" i="0" dirty="0">
                <a:effectLst/>
                <a:latin typeface="Open Sans"/>
              </a:rPr>
              <a:t>Nowoczesna lampa sufitowa,  klosz z Tkaniny w kolorze czarnym i szklana przesłona</a:t>
            </a:r>
          </a:p>
          <a:p>
            <a:pPr algn="just"/>
            <a:r>
              <a:rPr lang="pl-PL" sz="2000" b="0" i="0" dirty="0">
                <a:effectLst/>
                <a:latin typeface="Open Sans"/>
              </a:rPr>
              <a:t>VIVIANE to idealna propozycja lampy do każdego wnętrza.</a:t>
            </a:r>
            <a:endParaRPr lang="pl-PL" sz="2400" b="0" i="0" dirty="0">
              <a:effectLst/>
              <a:latin typeface="Open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56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3"/>
    </mc:Choice>
    <mc:Fallback>
      <p:transition spd="slow" advTm="1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02F2E8-457E-45CA-A510-6C94686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775944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E61A6D"/>
                </a:solidFill>
              </a:rPr>
              <a:t>Lampy wiszące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8B12A0D-49CB-40DF-A390-8344F00F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434655"/>
            <a:ext cx="4200526" cy="282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98D438-7DFB-46F2-A6F3-0D984C08D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07" y="1434655"/>
            <a:ext cx="4243191" cy="523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E453AF7-3F54-4D9C-877B-09D3F27CF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4234166"/>
            <a:ext cx="4200526" cy="230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25B1449-D6DF-4B6D-9CD9-9979F9AFB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96" y="4131364"/>
            <a:ext cx="2547966" cy="247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AF22E71-3FEA-4C11-9E2C-1C63EB69C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66" y="1545117"/>
            <a:ext cx="2475785" cy="247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38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"/>
    </mc:Choice>
    <mc:Fallback>
      <p:transition spd="slow" advTm="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09E3E74-0E7F-4FE2-B0A3-2B98431C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0743"/>
            <a:ext cx="5574046" cy="557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7A22DFD-8D2A-499A-A91B-571463BAB843}"/>
              </a:ext>
            </a:extLst>
          </p:cNvPr>
          <p:cNvSpPr txBox="1"/>
          <p:nvPr/>
        </p:nvSpPr>
        <p:spPr>
          <a:xfrm>
            <a:off x="684877" y="392005"/>
            <a:ext cx="9734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0" i="0" dirty="0">
                <a:solidFill>
                  <a:srgbClr val="333333"/>
                </a:solidFill>
                <a:effectLst/>
                <a:latin typeface="Open Sans"/>
              </a:rPr>
              <a:t>Lampa sufitowa Orbital </a:t>
            </a:r>
            <a:r>
              <a:rPr lang="pl-PL" sz="2800" b="1" i="0" dirty="0">
                <a:solidFill>
                  <a:srgbClr val="333333"/>
                </a:solidFill>
                <a:effectLst/>
                <a:latin typeface="Open Sans"/>
              </a:rPr>
              <a:t>5361-830RC-BK-3 </a:t>
            </a:r>
            <a:r>
              <a:rPr lang="pl-PL" sz="2800" b="0" i="0" dirty="0">
                <a:solidFill>
                  <a:srgbClr val="333333"/>
                </a:solidFill>
                <a:effectLst/>
                <a:latin typeface="Open Sans"/>
              </a:rPr>
              <a:t>ITALUX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768318-7D9C-4B03-A4CF-103951953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1" y="1511859"/>
            <a:ext cx="3855981" cy="514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127DF8-6B75-4B86-AFF0-F8E2270C6E68}"/>
              </a:ext>
            </a:extLst>
          </p:cNvPr>
          <p:cNvSpPr txBox="1"/>
          <p:nvPr/>
        </p:nvSpPr>
        <p:spPr>
          <a:xfrm>
            <a:off x="684880" y="1000743"/>
            <a:ext cx="691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Nic dodać nic ująć.  Plafon idealny do każdego wnętrza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47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9"/>
    </mc:Choice>
    <mc:Fallback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E01DDA-BE8C-4F53-8C93-D0C8633C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09650"/>
            <a:ext cx="5162550" cy="516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F29FEEA-F388-4D2D-BF84-FAE745B9E712}"/>
              </a:ext>
            </a:extLst>
          </p:cNvPr>
          <p:cNvSpPr txBox="1"/>
          <p:nvPr/>
        </p:nvSpPr>
        <p:spPr>
          <a:xfrm>
            <a:off x="409574" y="1123951"/>
            <a:ext cx="5610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Open Sans"/>
              </a:rPr>
              <a:t>Już wcześniej wspomniana lampa QUINCE, która jest lampą sufitową i wiszącą.  </a:t>
            </a:r>
          </a:p>
          <a:p>
            <a:pPr algn="just"/>
            <a:r>
              <a:rPr lang="pl-PL" dirty="0">
                <a:latin typeface="Open Sans"/>
              </a:rPr>
              <a:t>Idealna do każdego nowoczesnego pomieszczenia.</a:t>
            </a:r>
          </a:p>
          <a:p>
            <a:pPr algn="just"/>
            <a:r>
              <a:rPr lang="pl-PL" dirty="0">
                <a:latin typeface="Open Sans"/>
              </a:rPr>
              <a:t>Subtelna i elegancka w kolorze białym z elementami chromowanymi i pięknymi kryształkami.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3B9A14-8C0E-4E68-A597-820C1B55F76D}"/>
              </a:ext>
            </a:extLst>
          </p:cNvPr>
          <p:cNvSpPr txBox="1"/>
          <p:nvPr/>
        </p:nvSpPr>
        <p:spPr>
          <a:xfrm>
            <a:off x="409574" y="348734"/>
            <a:ext cx="8734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Plafon </a:t>
            </a:r>
            <a:r>
              <a:rPr lang="pl-PL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/>
              </a:rPr>
              <a:t>Quince 40 AZzardo LP1056-5 AZ0701 </a:t>
            </a:r>
            <a:endParaRPr lang="pl-PL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7E0FE4-F46C-4A00-AA7E-9CFA73EED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68" y="3095624"/>
            <a:ext cx="2307432" cy="307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7150890-9030-42D1-971C-589D38F1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3" y="3095625"/>
            <a:ext cx="3418969" cy="3076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56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1"/>
    </mc:Choice>
    <mc:Fallback>
      <p:transition spd="slow" advTm="1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7C926C-0859-46EC-81A9-DCC800A5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6" y="1228725"/>
            <a:ext cx="49530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2E18B23-25DD-4308-99D5-B0566A96AEEE}"/>
              </a:ext>
            </a:extLst>
          </p:cNvPr>
          <p:cNvSpPr txBox="1"/>
          <p:nvPr/>
        </p:nvSpPr>
        <p:spPr>
          <a:xfrm>
            <a:off x="476249" y="478393"/>
            <a:ext cx="10296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0" dirty="0">
                <a:effectLst/>
                <a:latin typeface="Open Sans"/>
              </a:rPr>
              <a:t>Lampa sufitowa oprawa natynkowa EYE czarna L 6838 Nowodvorski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53AB8B0-61D1-4DB3-A81F-E9499E5E75B6}"/>
              </a:ext>
            </a:extLst>
          </p:cNvPr>
          <p:cNvSpPr txBox="1"/>
          <p:nvPr/>
        </p:nvSpPr>
        <p:spPr>
          <a:xfrm>
            <a:off x="5781674" y="1314450"/>
            <a:ext cx="6315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Idealna lampa sufitowa do każdego pomieszczenia, umieszczona na suficie w połączeniu z kilkoma swoimi siostrami zaprezentuje się rewelacyjnie.</a:t>
            </a:r>
          </a:p>
          <a:p>
            <a:pPr algn="just"/>
            <a:r>
              <a:rPr lang="pl-PL" dirty="0"/>
              <a:t>Świetna do nowoczesnych wnętrz salonowych lub sypialnianych,  idealna dla miłośników minimalizmu jak również nowoczesności z uwagi na swój uniwersalny styl.</a:t>
            </a:r>
          </a:p>
          <a:p>
            <a:pPr algn="just"/>
            <a:r>
              <a:rPr lang="pl-PL" dirty="0"/>
              <a:t>Jest to jedna z wielu opraw natynkowych, które są dostępne w naszym salonie stacjonarnie.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91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1"/>
    </mc:Choice>
    <mc:Fallback>
      <p:transition spd="slow" advTm="1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1A52C-9BEB-4EB4-AED0-3E80D55E4736}"/>
              </a:ext>
            </a:extLst>
          </p:cNvPr>
          <p:cNvSpPr txBox="1"/>
          <p:nvPr/>
        </p:nvSpPr>
        <p:spPr>
          <a:xfrm>
            <a:off x="3941008" y="360241"/>
            <a:ext cx="430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Inne propozycje: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FA39D1-5FF5-4214-ADC5-D0CCF081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907737"/>
            <a:ext cx="4309984" cy="4309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8388A64-3EA3-48FC-8C0E-987917BB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11" y="2696259"/>
            <a:ext cx="6035360" cy="4019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A12430-4519-42B2-BBC1-02431BB54B3C}"/>
              </a:ext>
            </a:extLst>
          </p:cNvPr>
          <p:cNvSpPr txBox="1"/>
          <p:nvPr/>
        </p:nvSpPr>
        <p:spPr>
          <a:xfrm>
            <a:off x="481050" y="1261406"/>
            <a:ext cx="3929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OPRAWA  SUFTOWA MAXLIGHT LOVE CZARNA C0159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E5000E7-D3D9-40E4-BDB1-0108950AC9EF}"/>
              </a:ext>
            </a:extLst>
          </p:cNvPr>
          <p:cNvSpPr txBox="1"/>
          <p:nvPr/>
        </p:nvSpPr>
        <p:spPr>
          <a:xfrm>
            <a:off x="5626611" y="2049928"/>
            <a:ext cx="453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Oprawa sufitowa CROSTI LACCE SQ BIAŁA REGULOWANA  455354 OXYLED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63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4"/>
    </mc:Choice>
    <mc:Fallback>
      <p:transition spd="slow" advTm="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2AE02E2-D331-4F5C-BF71-1D0D1402A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5" y="733187"/>
            <a:ext cx="6303327" cy="4729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0DBB473-AD8F-4D05-A61D-AE5C45AC6017}"/>
              </a:ext>
            </a:extLst>
          </p:cNvPr>
          <p:cNvSpPr txBox="1"/>
          <p:nvPr/>
        </p:nvSpPr>
        <p:spPr>
          <a:xfrm>
            <a:off x="904875" y="3638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OPRAWA NATYNKOWA walec NOWOCZESNA CZARNA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9FAAE43-6DB8-4053-BB1E-97FECDE7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00350"/>
            <a:ext cx="3463925" cy="259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1B2B305-A1C5-4084-8504-2DC0AD3B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10" y="267946"/>
            <a:ext cx="3338437" cy="2503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B10B08C2-120F-488B-8096-6AACF98BC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63" y="4086226"/>
            <a:ext cx="3338437" cy="2503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50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78A334A-8EB7-48E0-8CDB-6EAC9D82CE46}"/>
              </a:ext>
            </a:extLst>
          </p:cNvPr>
          <p:cNvSpPr txBox="1"/>
          <p:nvPr/>
        </p:nvSpPr>
        <p:spPr>
          <a:xfrm>
            <a:off x="3552825" y="32962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2">
                    <a:lumMod val="75000"/>
                  </a:schemeClr>
                </a:solidFill>
              </a:rPr>
              <a:t>OPRAWY  WPUSZCZANE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48B74A-1E0C-4541-A510-33484499A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7" y="924500"/>
            <a:ext cx="3819525" cy="509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1F7C9D-74B0-4522-BCD4-7CDFF1E01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62" y="1302324"/>
            <a:ext cx="4048125" cy="539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28A77D-F69C-497C-8778-E8068442D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40" y="1036924"/>
            <a:ext cx="3588113" cy="478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29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9"/>
    </mc:Choice>
    <mc:Fallback>
      <p:transition spd="slow" advTm="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68D5C96-8706-490B-940B-E3543D05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114424"/>
            <a:ext cx="4105275" cy="4105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3A596D97-8479-4775-9E02-186D56F8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905122"/>
            <a:ext cx="3495677" cy="3495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AF14C53-70E1-4FEF-97BD-2B8AA86F1930}"/>
              </a:ext>
            </a:extLst>
          </p:cNvPr>
          <p:cNvSpPr txBox="1"/>
          <p:nvPr/>
        </p:nvSpPr>
        <p:spPr>
          <a:xfrm>
            <a:off x="5643564" y="2320347"/>
            <a:ext cx="5991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333333"/>
                </a:solidFill>
                <a:latin typeface="Open Sans"/>
              </a:rPr>
              <a:t>Oprawa wpuszczana </a:t>
            </a:r>
            <a:r>
              <a:rPr lang="pl-PL" sz="1600" b="0" i="0" dirty="0">
                <a:solidFill>
                  <a:srgbClr val="333333"/>
                </a:solidFill>
                <a:effectLst/>
                <a:latin typeface="Open Sans"/>
              </a:rPr>
              <a:t>ADAMO MIDST DIAMOND WH AZ2738 nowoczesna i elegancka z delikatnymi kryształkami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7577C13-5F10-4918-AE5D-F43DE90E0BC6}"/>
              </a:ext>
            </a:extLst>
          </p:cNvPr>
          <p:cNvSpPr txBox="1"/>
          <p:nvPr/>
        </p:nvSpPr>
        <p:spPr>
          <a:xfrm>
            <a:off x="447675" y="457201"/>
            <a:ext cx="6696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dirty="0">
                <a:solidFill>
                  <a:srgbClr val="333333"/>
                </a:solidFill>
                <a:effectLst/>
                <a:latin typeface="Open Sans"/>
              </a:rPr>
              <a:t>Oprawa wpuszczana ZUMA LINE CHUCK DL ROUND BK Z ALUMINIUM MA KOLOR CZARNY GU10 OKRĄGŁA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10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5"/>
    </mc:Choice>
    <mc:Fallback>
      <p:transition spd="slow" advTm="1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BA24470-078A-45D6-9D7B-BDE7073A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71550"/>
            <a:ext cx="4552950" cy="455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54C857A-73EF-4E21-BF4E-BFC4A091CA67}"/>
              </a:ext>
            </a:extLst>
          </p:cNvPr>
          <p:cNvSpPr txBox="1"/>
          <p:nvPr/>
        </p:nvSpPr>
        <p:spPr>
          <a:xfrm>
            <a:off x="619125" y="363319"/>
            <a:ext cx="4752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Oprawa wpuszczana NEMO AZ3401 złota okrągła ruchome źródło światła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590011CE-60F6-4085-B3AD-7C7595C4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4" y="2057400"/>
            <a:ext cx="4410075" cy="441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62CC262-B4B4-476C-9E5B-94173998589B}"/>
              </a:ext>
            </a:extLst>
          </p:cNvPr>
          <p:cNvSpPr txBox="1"/>
          <p:nvPr/>
        </p:nvSpPr>
        <p:spPr>
          <a:xfrm>
            <a:off x="5467349" y="1640443"/>
            <a:ext cx="6962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333333"/>
                </a:solidFill>
                <a:latin typeface="Open Sans"/>
              </a:rPr>
              <a:t>Oprawa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 wpuszczana Ester 1 AZzardo DM1000-1-CH, AZ1449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40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9"/>
    </mc:Choice>
    <mc:Fallback>
      <p:transition spd="slow" advTm="1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41474CA-4117-479C-8DDA-17B4B755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71575"/>
            <a:ext cx="5524499" cy="414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9040CD6-97D2-4BD1-BDF5-B8459C9A2DC4}"/>
              </a:ext>
            </a:extLst>
          </p:cNvPr>
          <p:cNvSpPr txBox="1"/>
          <p:nvPr/>
        </p:nvSpPr>
        <p:spPr>
          <a:xfrm>
            <a:off x="581025" y="802243"/>
            <a:ext cx="681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effectLst/>
                <a:latin typeface="Open Sans"/>
              </a:rPr>
              <a:t>Oprawa wpuszczana Adamo midst AZzardo NC1825-M-GO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43C495E2-C1C4-4573-B8C3-00CBDA82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9" y="2886075"/>
            <a:ext cx="4646341" cy="360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6FFEF2F-8D2A-44A6-83ED-4ACB7286A331}"/>
              </a:ext>
            </a:extLst>
          </p:cNvPr>
          <p:cNvSpPr txBox="1"/>
          <p:nvPr/>
        </p:nvSpPr>
        <p:spPr>
          <a:xfrm>
            <a:off x="6629398" y="2239744"/>
            <a:ext cx="397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effectLst/>
                <a:latin typeface="Open Sans"/>
              </a:rPr>
              <a:t>Oprawa wpuszczana łazienkowa ip65 złota A2005GU BPM SU CLASSIC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74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4"/>
    </mc:Choice>
    <mc:Fallback>
      <p:transition spd="slow" advTm="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3C627F6-4F30-4C6E-9562-B5CDED90F0CA}"/>
              </a:ext>
            </a:extLst>
          </p:cNvPr>
          <p:cNvSpPr txBox="1"/>
          <p:nvPr/>
        </p:nvSpPr>
        <p:spPr>
          <a:xfrm>
            <a:off x="3114675" y="12235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</a:rPr>
              <a:t>KINKIETY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FEE498-F8FB-41A0-BAD6-74AC9F35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2085974"/>
            <a:ext cx="4171950" cy="417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01F8F12-49A6-4AB2-B7DC-23FED7FB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846534"/>
            <a:ext cx="3305174" cy="247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9769978-04F6-42DE-B8FD-362A65AB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3285548"/>
            <a:ext cx="3448626" cy="3448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inkiet zewnętrzny PORTO M1976 Latarnia retro IP65">
            <a:extLst>
              <a:ext uri="{FF2B5EF4-FFF2-40B4-BE49-F238E27FC236}">
                <a16:creationId xmlns:a16="http://schemas.microsoft.com/office/drawing/2014/main" id="{98480053-4275-4B68-BCE6-55614E9A6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3436445"/>
            <a:ext cx="3305173" cy="3297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940B728-29F8-4F76-BE60-A44E631F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99" y="304799"/>
            <a:ext cx="3171826" cy="294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82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7"/>
    </mc:Choice>
    <mc:Fallback>
      <p:transition spd="slow" advTm="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94B1F160-68C3-4627-865C-19CB7C5EC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022"/>
            <a:ext cx="8791587" cy="1022332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9303D5D-AB5D-441D-832D-D527F3942387}"/>
              </a:ext>
            </a:extLst>
          </p:cNvPr>
          <p:cNvSpPr txBox="1"/>
          <p:nvPr/>
        </p:nvSpPr>
        <p:spPr>
          <a:xfrm>
            <a:off x="314324" y="1540936"/>
            <a:ext cx="46482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E61A6D"/>
                </a:solidFill>
              </a:rPr>
              <a:t>MOONLIGHT </a:t>
            </a:r>
          </a:p>
          <a:p>
            <a:pPr algn="just"/>
            <a:r>
              <a:rPr lang="pl-PL" b="0" i="0" dirty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Lampa wisząca Moonlight P0076-06X z chromowanym kloszem i eleganckimi kryształkami od producenta MAX-LIGHT</a:t>
            </a:r>
            <a:r>
              <a:rPr lang="pl-PL" b="0" i="0" dirty="0">
                <a:solidFill>
                  <a:srgbClr val="333333"/>
                </a:solidFill>
                <a:latin typeface="Open Sans"/>
              </a:rPr>
              <a:t>.</a:t>
            </a:r>
            <a:endParaRPr lang="pl-PL" dirty="0"/>
          </a:p>
          <a:p>
            <a:endParaRPr lang="pl-PL" sz="4000" b="1" dirty="0">
              <a:solidFill>
                <a:srgbClr val="E61A6D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8261424-20FA-421A-B3BD-476E7580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33" y="0"/>
            <a:ext cx="485263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14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2"/>
    </mc:Choice>
    <mc:Fallback>
      <p:transition spd="slow" advTm="8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inkiet zewnętrzny PORTO M1976 Latarnia retro IP65">
            <a:extLst>
              <a:ext uri="{FF2B5EF4-FFF2-40B4-BE49-F238E27FC236}">
                <a16:creationId xmlns:a16="http://schemas.microsoft.com/office/drawing/2014/main" id="{188DDE1C-486D-4459-8CC3-4C53B7F3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603723"/>
            <a:ext cx="5848349" cy="5835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FAB36A-EB46-43A0-92DA-2B3A4D1F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9100"/>
            <a:ext cx="3173412" cy="627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3BDD63D-4807-4668-9B95-38B0CB74167C}"/>
              </a:ext>
            </a:extLst>
          </p:cNvPr>
          <p:cNvSpPr txBox="1"/>
          <p:nvPr/>
        </p:nvSpPr>
        <p:spPr>
          <a:xfrm>
            <a:off x="400049" y="249780"/>
            <a:ext cx="4041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dirty="0">
                <a:effectLst/>
                <a:latin typeface="Open Sans"/>
              </a:rPr>
              <a:t>Kinkiet zewnętrzny PORTO M1976 Latarnia retro IP65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2B20C22-5156-466B-92FA-58A671B08261}"/>
              </a:ext>
            </a:extLst>
          </p:cNvPr>
          <p:cNvSpPr txBox="1"/>
          <p:nvPr/>
        </p:nvSpPr>
        <p:spPr>
          <a:xfrm>
            <a:off x="400050" y="1371600"/>
            <a:ext cx="416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Nowoczesny, elegancki kinkiet zewnętrzny. </a:t>
            </a:r>
          </a:p>
          <a:p>
            <a:pPr algn="just"/>
            <a:r>
              <a:rPr lang="pl-PL" dirty="0"/>
              <a:t>Idealny na elewację domu lub garażu.</a:t>
            </a:r>
          </a:p>
          <a:p>
            <a:pPr algn="just"/>
            <a:r>
              <a:rPr lang="pl-PL" dirty="0"/>
              <a:t>Świetny dla wielbicieli nowoczesnych rozwiązań.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67E7FF7-0AC6-49BB-A12F-FAE5D4F3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6" y="2985863"/>
            <a:ext cx="204308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32381B5-8A49-4062-823B-6D4EB0E8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24" y="2985863"/>
            <a:ext cx="2351485" cy="357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42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5"/>
    </mc:Choice>
    <mc:Fallback>
      <p:transition spd="slow" advTm="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64DE9BE7-8EEC-416B-A5BB-A402EB6A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3333749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83851-C3B2-4263-B65D-0C76151A0773}"/>
              </a:ext>
            </a:extLst>
          </p:cNvPr>
          <p:cNvSpPr txBox="1"/>
          <p:nvPr/>
        </p:nvSpPr>
        <p:spPr>
          <a:xfrm>
            <a:off x="5629275" y="1178600"/>
            <a:ext cx="5886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Uroczy i minimalistyczny kinkiet ROMA to świetne rozwiązanie do każdego wnętrza.</a:t>
            </a:r>
          </a:p>
          <a:p>
            <a:pPr algn="l"/>
            <a:endParaRPr lang="pl-PL" b="0" i="0" dirty="0">
              <a:solidFill>
                <a:srgbClr val="333333"/>
              </a:solidFill>
              <a:effectLst/>
              <a:latin typeface="Open Sans"/>
            </a:endParaRPr>
          </a:p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Biały kolor i szkło nadadzą elegancji pomieszczeniu i z pewnością je uatrakcyjnią.</a:t>
            </a:r>
          </a:p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 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1561D84-5433-47E0-B51C-A1A12E551740}"/>
              </a:ext>
            </a:extLst>
          </p:cNvPr>
          <p:cNvSpPr txBox="1"/>
          <p:nvPr/>
        </p:nvSpPr>
        <p:spPr>
          <a:xfrm>
            <a:off x="5629275" y="4820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 err="1">
                <a:effectLst/>
                <a:latin typeface="Open Sans"/>
              </a:rPr>
              <a:t>Kinkiet</a:t>
            </a:r>
            <a:r>
              <a:rPr lang="en-US" sz="2000" b="0" i="0" dirty="0">
                <a:effectLst/>
                <a:latin typeface="Open Sans"/>
              </a:rPr>
              <a:t> ROMA WHITE MILAGRO MLP6486</a:t>
            </a:r>
          </a:p>
        </p:txBody>
      </p:sp>
      <p:pic>
        <p:nvPicPr>
          <p:cNvPr id="6150" name="Picture 6" descr="Zobacz obraz źródłowy">
            <a:extLst>
              <a:ext uri="{FF2B5EF4-FFF2-40B4-BE49-F238E27FC236}">
                <a16:creationId xmlns:a16="http://schemas.microsoft.com/office/drawing/2014/main" id="{8E02D5FC-E7D8-4BB7-A7C3-8BD4B274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64929"/>
            <a:ext cx="4689991" cy="4689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60087FE-C15D-4156-9D32-456A8FF0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6" y="2694504"/>
            <a:ext cx="3681412" cy="3681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67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3"/>
    </mc:Choice>
    <mc:Fallback>
      <p:transition spd="slow" advTm="1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8A2C94C-81CD-4A51-8C1B-DC2A70EC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8" y="1057275"/>
            <a:ext cx="3718740" cy="3718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A6903A-1118-44C2-9E02-B2186100ED1A}"/>
              </a:ext>
            </a:extLst>
          </p:cNvPr>
          <p:cNvSpPr txBox="1"/>
          <p:nvPr/>
        </p:nvSpPr>
        <p:spPr>
          <a:xfrm>
            <a:off x="209549" y="485775"/>
            <a:ext cx="772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Kinkiet SHINE 13,8W LED ML5734 </a:t>
            </a:r>
            <a:r>
              <a:rPr lang="pl-PL" dirty="0">
                <a:solidFill>
                  <a:srgbClr val="333333"/>
                </a:solidFill>
                <a:latin typeface="Open Sans"/>
              </a:rPr>
              <a:t>MILAGRO</a:t>
            </a:r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 Łazienkowy złoty 60 cm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08BE03E-CF01-4C05-B249-CFB326822110}"/>
              </a:ext>
            </a:extLst>
          </p:cNvPr>
          <p:cNvSpPr txBox="1"/>
          <p:nvPr/>
        </p:nvSpPr>
        <p:spPr>
          <a:xfrm>
            <a:off x="5362575" y="1557326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Kinkiet SPLASH BLACK 16W LED ML5723 MILAGRO ŁAZIENKOWY CZARNY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679F756-1C71-4946-9FD2-B3BCABD5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11" y="2294605"/>
            <a:ext cx="3527314" cy="3527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E078A33-EE1B-4072-B780-A0CEED9B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4" y="2905876"/>
            <a:ext cx="3609975" cy="360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28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7"/>
    </mc:Choice>
    <mc:Fallback>
      <p:transition spd="slow" advTm="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mpa ścienna HOTEL SZARA Nowodvorski 9303 ">
            <a:extLst>
              <a:ext uri="{FF2B5EF4-FFF2-40B4-BE49-F238E27FC236}">
                <a16:creationId xmlns:a16="http://schemas.microsoft.com/office/drawing/2014/main" id="{E363C46B-380A-4E65-955D-F9454107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329809"/>
            <a:ext cx="4229100" cy="422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D13468F-5E84-4BBA-83F2-EE9D68E1AF7C}"/>
              </a:ext>
            </a:extLst>
          </p:cNvPr>
          <p:cNvSpPr txBox="1"/>
          <p:nvPr/>
        </p:nvSpPr>
        <p:spPr>
          <a:xfrm>
            <a:off x="857249" y="4762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Lampa ścienna HOTEL SZARA Nowodvorski 9303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96377DD-BC9A-470D-B34D-211D6E3981F4}"/>
              </a:ext>
            </a:extLst>
          </p:cNvPr>
          <p:cNvSpPr txBox="1"/>
          <p:nvPr/>
        </p:nvSpPr>
        <p:spPr>
          <a:xfrm>
            <a:off x="857249" y="882134"/>
            <a:ext cx="719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Lampa idealnie odnajdzie się w sypialni umieszczona obok łóżka.</a:t>
            </a:r>
            <a:endParaRPr lang="pl-PL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E344466-A668-4D0E-A9AB-D589C15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695700"/>
            <a:ext cx="3067050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FA902DB-974C-4B19-AF20-41656675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733675"/>
            <a:ext cx="33147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476AEC7-DB16-4DF8-B8C7-430B3D150B5B}"/>
              </a:ext>
            </a:extLst>
          </p:cNvPr>
          <p:cNvSpPr txBox="1"/>
          <p:nvPr/>
        </p:nvSpPr>
        <p:spPr>
          <a:xfrm>
            <a:off x="5838825" y="2096869"/>
            <a:ext cx="4667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latin typeface="Open Sans"/>
              </a:rPr>
              <a:t>LAMPA ŚCIENNA KINKIET ZUMA LINE ONE WALL W0461-02E-F4F4 kinkiet chrom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91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4"/>
    </mc:Choice>
    <mc:Fallback>
      <p:transition spd="slow" advTm="1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CCA4E89-BD75-448B-9995-0BBFF6073AE4}"/>
              </a:ext>
            </a:extLst>
          </p:cNvPr>
          <p:cNvSpPr txBox="1"/>
          <p:nvPr/>
        </p:nvSpPr>
        <p:spPr>
          <a:xfrm>
            <a:off x="2876550" y="545812"/>
            <a:ext cx="619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LAMPY STOŁOWE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931501-75C8-44E3-B935-729AD022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798187"/>
            <a:ext cx="6264275" cy="469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19783E-655E-42D0-9AA6-22AE5E14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423988"/>
            <a:ext cx="2990850" cy="22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B0AE7F-15D7-46A1-9C98-57F2933C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253256"/>
            <a:ext cx="2990849" cy="22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obacz obraz źródłowy">
            <a:extLst>
              <a:ext uri="{FF2B5EF4-FFF2-40B4-BE49-F238E27FC236}">
                <a16:creationId xmlns:a16="http://schemas.microsoft.com/office/drawing/2014/main" id="{CE16B968-F9C6-4CDC-998F-AE70E396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3533775"/>
            <a:ext cx="2705100" cy="2028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92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6"/>
    </mc:Choice>
    <mc:Fallback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2C5BC5C-FFDB-4A7C-BA0A-1E33ADB4DBE1}"/>
              </a:ext>
            </a:extLst>
          </p:cNvPr>
          <p:cNvSpPr txBox="1"/>
          <p:nvPr/>
        </p:nvSpPr>
        <p:spPr>
          <a:xfrm>
            <a:off x="676274" y="447675"/>
            <a:ext cx="8058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0" i="0" dirty="0">
                <a:solidFill>
                  <a:srgbClr val="333333"/>
                </a:solidFill>
                <a:effectLst/>
                <a:latin typeface="Open Sans"/>
              </a:rPr>
              <a:t>Lampa stołowa </a:t>
            </a:r>
            <a:r>
              <a:rPr lang="pl-PL" sz="2000" b="0" i="0" dirty="0" err="1">
                <a:solidFill>
                  <a:srgbClr val="333333"/>
                </a:solidFill>
                <a:effectLst/>
                <a:latin typeface="Open Sans"/>
              </a:rPr>
              <a:t>Impress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Open Sans"/>
              </a:rPr>
              <a:t> Azzardo 1976-1T BK z metalu o wykończeniu chromowanym i szklanym abażur w kolorze czarnym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397676D-A6DD-478B-ABCE-C33ECC2A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" y="1673341"/>
            <a:ext cx="5808435" cy="4356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A037DF6-114A-41D1-BB1D-355E1B457DE2}"/>
              </a:ext>
            </a:extLst>
          </p:cNvPr>
          <p:cNvSpPr txBox="1"/>
          <p:nvPr/>
        </p:nvSpPr>
        <p:spPr>
          <a:xfrm>
            <a:off x="7000875" y="1872734"/>
            <a:ext cx="4667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effectLst/>
                <a:latin typeface="Open Sans"/>
              </a:rPr>
              <a:t>Urocza lampeczka, która idealnie sprawdzi się w salonie czy sypialni.</a:t>
            </a:r>
            <a:endParaRPr lang="pl-PL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757119-1E1B-4224-8696-604427BC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800693"/>
            <a:ext cx="4305300" cy="3228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10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7"/>
    </mc:Choice>
    <mc:Fallback>
      <p:transition spd="slow" advTm="1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136181AA-E8E6-4A9F-9B41-2DD6D9C3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7247"/>
            <a:ext cx="5219700" cy="521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C6B100-DAB1-4D8F-A37C-8318A68F06FF}"/>
              </a:ext>
            </a:extLst>
          </p:cNvPr>
          <p:cNvSpPr txBox="1"/>
          <p:nvPr/>
        </p:nvSpPr>
        <p:spPr>
          <a:xfrm>
            <a:off x="400049" y="331053"/>
            <a:ext cx="731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Zjawiskowa AVEIRO ażurowa lampa stołowa idealna do nowoczesnego wnętrza, któremu nada charakteru.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C5F115-55C7-488F-A93E-2DB198676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550134"/>
            <a:ext cx="3507581" cy="467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17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5"/>
    </mc:Choice>
    <mc:Fallback>
      <p:transition spd="slow" advTm="1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145436A-DBEE-4239-9B95-1799C7261129}"/>
              </a:ext>
            </a:extLst>
          </p:cNvPr>
          <p:cNvSpPr txBox="1"/>
          <p:nvPr/>
        </p:nvSpPr>
        <p:spPr>
          <a:xfrm>
            <a:off x="3867150" y="5391270"/>
            <a:ext cx="865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TE I JESZCZE WIELE INNYCH… </a:t>
            </a:r>
          </a:p>
          <a:p>
            <a:r>
              <a:rPr lang="pl-PL" sz="2400" dirty="0"/>
              <a:t>ZAPRASZAMY DO NASZEGO STACJONARNEGO SALONU!</a:t>
            </a:r>
          </a:p>
        </p:txBody>
      </p:sp>
      <p:pic>
        <p:nvPicPr>
          <p:cNvPr id="4" name="Picture 2" descr="Naklejki DZIĘKUJEMY 4 cm Dom w kratkę">
            <a:extLst>
              <a:ext uri="{FF2B5EF4-FFF2-40B4-BE49-F238E27FC236}">
                <a16:creationId xmlns:a16="http://schemas.microsoft.com/office/drawing/2014/main" id="{759391D9-5730-48CB-9390-E645E509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409694"/>
            <a:ext cx="4981576" cy="4981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75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4"/>
    </mc:Choice>
    <mc:Fallback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2308072-EADD-4408-A1F2-F362694D7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08" y="357223"/>
            <a:ext cx="4059846" cy="6413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20870-621C-4417-8700-7890EE36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41" y="2573824"/>
            <a:ext cx="2066833" cy="4196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FDDEE57-D1B7-4D72-80F1-3DD215CC9458}"/>
              </a:ext>
            </a:extLst>
          </p:cNvPr>
          <p:cNvSpPr txBox="1"/>
          <p:nvPr/>
        </p:nvSpPr>
        <p:spPr>
          <a:xfrm>
            <a:off x="140680" y="598438"/>
            <a:ext cx="79605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latin typeface="Open Sans"/>
              </a:rPr>
              <a:t>To świetna i przyciągająca oko propozycja lampy do centrum salonu. </a:t>
            </a:r>
          </a:p>
          <a:p>
            <a:r>
              <a:rPr lang="pl-PL" sz="2000" b="0" i="0" dirty="0">
                <a:solidFill>
                  <a:srgbClr val="333333"/>
                </a:solidFill>
                <a:latin typeface="Open Sans"/>
              </a:rPr>
              <a:t>Pięknie zaprezentuje się również nad jadalnianym stołem. </a:t>
            </a:r>
          </a:p>
          <a:p>
            <a:r>
              <a:rPr lang="pl-PL" sz="2000" b="0" i="0" dirty="0">
                <a:solidFill>
                  <a:srgbClr val="333333"/>
                </a:solidFill>
                <a:latin typeface="Open Sans"/>
              </a:rPr>
              <a:t>Idealna dla miłośników nowoczesnych rozwiązań oświetleniowych. </a:t>
            </a:r>
          </a:p>
          <a:p>
            <a:r>
              <a:rPr lang="pl-PL" sz="2000" b="0" i="0" dirty="0">
                <a:solidFill>
                  <a:srgbClr val="333333"/>
                </a:solidFill>
                <a:latin typeface="Open Sans"/>
              </a:rPr>
              <a:t>Elegancka i zmysłowa Moonlight nada gracji i blasku do każdeg</a:t>
            </a:r>
            <a:r>
              <a:rPr lang="pl-PL" sz="2000" dirty="0">
                <a:solidFill>
                  <a:srgbClr val="333333"/>
                </a:solidFill>
                <a:latin typeface="Open Sans"/>
              </a:rPr>
              <a:t>o pomieszczenia i sprawi ,że nikt nie przejdzie obok niej obojętnie.</a:t>
            </a:r>
            <a:endParaRPr lang="pl-PL" sz="2000" b="0" i="0" dirty="0">
              <a:solidFill>
                <a:srgbClr val="333333"/>
              </a:solidFill>
              <a:latin typeface="Open San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9DAEAE5-A21D-489E-8191-9143BCAF4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7" y="2573824"/>
            <a:ext cx="2333718" cy="251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751A719-8297-49E9-A145-C84AD52B4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6" y="2551184"/>
            <a:ext cx="2575046" cy="4219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23B70FD-9545-40E9-8007-1FE9FFE56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7" y="5139224"/>
            <a:ext cx="2357307" cy="1631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37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9"/>
    </mc:Choice>
    <mc:Fallback>
      <p:transition spd="slow" advTm="2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8E3C99-B9F9-49D4-B705-DBFD2801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5601"/>
            <a:ext cx="4314825" cy="5753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4AC0575-960C-4291-A34D-A1C1CED2B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35" y="529033"/>
            <a:ext cx="4134665" cy="55796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0E6229A-EEE0-4668-89DE-BE636D60B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10" y="1358899"/>
            <a:ext cx="3936206" cy="5248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96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"/>
    </mc:Choice>
    <mc:Fallback>
      <p:transition spd="slow" advTm="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1AF30DBD-4821-4B7E-B5C8-DA9D2F621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" y="971550"/>
            <a:ext cx="5698838" cy="569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D216FF9-F17F-4E64-9AA5-4A8D57C2F4CE}"/>
              </a:ext>
            </a:extLst>
          </p:cNvPr>
          <p:cNvSpPr txBox="1"/>
          <p:nvPr/>
        </p:nvSpPr>
        <p:spPr>
          <a:xfrm>
            <a:off x="738186" y="187612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6">
                    <a:lumMod val="75000"/>
                  </a:schemeClr>
                </a:solidFill>
              </a:rPr>
              <a:t>ONTAR ZUMA LINE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D3244B5-EAF0-4BE4-8B6D-EE2D9A314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70959"/>
            <a:ext cx="4799571" cy="639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18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5"/>
    </mc:Choice>
    <mc:Fallback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EB07881-74E6-4F69-BBA5-FDBB2355175B}"/>
              </a:ext>
            </a:extLst>
          </p:cNvPr>
          <p:cNvSpPr txBox="1"/>
          <p:nvPr/>
        </p:nvSpPr>
        <p:spPr>
          <a:xfrm>
            <a:off x="419100" y="520425"/>
            <a:ext cx="6134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Ontar to nowoczesna i ekstrawagancka lampa wisząca wykonana z metalu i aluminium, składająca się z dwóch okręgów w kolorze chromu. Jest z pewnością idealną propozycją do salonu lub sypialni. </a:t>
            </a:r>
          </a:p>
          <a:p>
            <a:pPr algn="just"/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Okręgi można ustawić według swoich upodobań i zmieniać co jakiś czas ich ułożenie, aby wnętrze nie wydawało się nudne.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F08C1F6-D52E-4F7E-B658-AF8141EF1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2782571"/>
            <a:ext cx="3733800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658BB09-19FB-4F04-9F1A-59FF8D19C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520425"/>
            <a:ext cx="4640697" cy="5995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DB0F96-6418-45BA-A1FA-33F0722B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2" y="2782571"/>
            <a:ext cx="3191028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7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5"/>
    </mc:Choice>
    <mc:Fallback>
      <p:transition spd="slow" advTm="1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9484242-93C9-4410-86FE-8675CD7D6B31}"/>
              </a:ext>
            </a:extLst>
          </p:cNvPr>
          <p:cNvSpPr txBox="1"/>
          <p:nvPr/>
        </p:nvSpPr>
        <p:spPr>
          <a:xfrm>
            <a:off x="419100" y="213836"/>
            <a:ext cx="98679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chemeClr val="accent6">
                    <a:lumMod val="75000"/>
                  </a:schemeClr>
                </a:solidFill>
              </a:rPr>
              <a:t>AMEDEO ZUMA LINE</a:t>
            </a:r>
          </a:p>
          <a:p>
            <a:pPr algn="just"/>
            <a:endParaRPr lang="pl-PL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pl-PL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AMEDEO to lampa bardzo nowoczesna, chromowana z przepięknymi kryształkami. Swoim oryginalnym wyglądem przypomina diament. Sprawdzi się doskonale w </a:t>
            </a: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Open Sans"/>
              </a:rPr>
              <a:t>zjawiskowej </a:t>
            </a:r>
            <a:r>
              <a:rPr lang="pl-PL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sypialni i ekstrawaganckim salonie. Konstrukcja zapewni świetną grę świateł i cieni.</a:t>
            </a:r>
            <a:endParaRPr lang="pl-PL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F39BFD4-D8F7-4105-BE95-5B4731103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6" y="2266951"/>
            <a:ext cx="4210048" cy="42100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541A3B-C8A7-4807-91BB-49378B377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1914524"/>
            <a:ext cx="4562475" cy="456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06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9"/>
    </mc:Choice>
    <mc:Fallback>
      <p:transition spd="slow" advTm="1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2032C01-8B86-42DB-8CFE-5ED937AC3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2" y="514347"/>
            <a:ext cx="3750470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639986-60D3-4B9D-B67A-35F3409A1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12" y="1343021"/>
            <a:ext cx="3750469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123F72-905C-40B8-B98F-E7F5EC07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91" y="657221"/>
            <a:ext cx="3750469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28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7"/>
    </mc:Choice>
    <mc:Fallback>
      <p:transition spd="slow" advTm="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0.9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5|0.6|0.7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4|0.6|0.4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6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|0.7|0.9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.2|0.8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7|0.5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.2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8|0.8|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7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|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0.6|0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2|1|1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0.7|0.8|0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7|1.2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0.6|1.6|2.1|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4|0.9|1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0.8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0.7|0.7|1.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9"/>
</p:tagLst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909</TotalTime>
  <Words>803</Words>
  <Application>Microsoft Office PowerPoint</Application>
  <PresentationFormat>Panoramiczny</PresentationFormat>
  <Paragraphs>71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Arial</vt:lpstr>
      <vt:lpstr>Calibri</vt:lpstr>
      <vt:lpstr>Gill Sans MT</vt:lpstr>
      <vt:lpstr>Open Sans</vt:lpstr>
      <vt:lpstr>Galeria</vt:lpstr>
      <vt:lpstr>OFERTA MAGAZYNOWA- 24H </vt:lpstr>
      <vt:lpstr>Lampy wiszące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MAGAZYNOWA- 24H</dc:title>
  <dc:creator>Kawałko Rafał</dc:creator>
  <cp:lastModifiedBy>Kawałko Rafał</cp:lastModifiedBy>
  <cp:revision>90</cp:revision>
  <dcterms:created xsi:type="dcterms:W3CDTF">2021-04-22T08:24:45Z</dcterms:created>
  <dcterms:modified xsi:type="dcterms:W3CDTF">2021-04-26T09:04:32Z</dcterms:modified>
</cp:coreProperties>
</file>